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64" r:id="rId3"/>
    <p:sldId id="263" r:id="rId4"/>
    <p:sldId id="269" r:id="rId5"/>
    <p:sldId id="270" r:id="rId6"/>
    <p:sldId id="271" r:id="rId7"/>
    <p:sldId id="273" r:id="rId8"/>
    <p:sldId id="276" r:id="rId9"/>
    <p:sldId id="277" r:id="rId10"/>
    <p:sldId id="265" r:id="rId11"/>
    <p:sldId id="278" r:id="rId12"/>
    <p:sldId id="272" r:id="rId13"/>
    <p:sldId id="258" r:id="rId14"/>
    <p:sldId id="274" r:id="rId15"/>
    <p:sldId id="279" r:id="rId16"/>
    <p:sldId id="281" r:id="rId17"/>
    <p:sldId id="282" r:id="rId18"/>
    <p:sldId id="283" r:id="rId19"/>
    <p:sldId id="284" r:id="rId20"/>
    <p:sldId id="280" r:id="rId21"/>
    <p:sldId id="275" r:id="rId22"/>
    <p:sldId id="285" r:id="rId23"/>
    <p:sldId id="286" r:id="rId24"/>
    <p:sldId id="287" r:id="rId25"/>
    <p:sldId id="288" r:id="rId26"/>
    <p:sldId id="266" r:id="rId27"/>
    <p:sldId id="289" r:id="rId28"/>
    <p:sldId id="267" r:id="rId29"/>
    <p:sldId id="268" r:id="rId30"/>
    <p:sldId id="29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35" autoAdjust="0"/>
    <p:restoredTop sz="69758" autoAdjust="0"/>
  </p:normalViewPr>
  <p:slideViewPr>
    <p:cSldViewPr snapToGrid="0" snapToObjects="1">
      <p:cViewPr>
        <p:scale>
          <a:sx n="44" d="100"/>
          <a:sy n="44" d="100"/>
        </p:scale>
        <p:origin x="704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8BF21-BF17-4A0B-8A59-7E125B1560D1}" type="datetimeFigureOut">
              <a:rPr lang="en-GB" smtClean="0"/>
              <a:t>18/03/2020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9028E8-CEEE-4985-882C-F6E07FBD24F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5749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https://github.com/brooke-watson/BRRR/issues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028E8-CEEE-4985-882C-F6E07FBD24F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0643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028E8-CEEE-4985-882C-F6E07FBD24F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3581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028E8-CEEE-4985-882C-F6E07FBD24F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256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https://github.com/annahensch/Rosanne-SoBA-Internship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9028E8-CEEE-4985-882C-F6E07FBD24F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0057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F24DF-AF35-7A47-A3B9-7830FFD231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799C93-BC34-EE47-9556-7791E70DE7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DA8C9-1158-4242-ADF1-B52562F8D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315CC-1E09-AE42-80A3-35F9FCD0215E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E3BB3-AAF1-5841-B72D-700104B12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3AB51-1E01-9141-A5C5-5027657DE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566EA-1FA5-E84A-8262-DFE8BEEA4DE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722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AD06F-DCFA-6F4A-A712-FAAD89FE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1A0338-4152-0C4C-976E-7494B54B0D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06ECF-BF27-BD42-BBFC-1B846FAC4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315CC-1E09-AE42-80A3-35F9FCD0215E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77644-A9F5-F14D-A887-9615190BA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19E36-CB5F-964A-9770-91B42BEF7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566EA-1FA5-E84A-8262-DFE8BEEA4DE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030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4CC1A3-DDDC-F14B-BE32-AB68F31C40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F90D73-5B74-7749-A2CF-9A2FB1401D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E254C-9552-B54B-8A4D-DBB10511B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315CC-1E09-AE42-80A3-35F9FCD0215E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0BB005-1EAD-A64D-845D-9324E82B0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6466A-4756-134E-9902-C264C2A6B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566EA-1FA5-E84A-8262-DFE8BEEA4DE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39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108BF-69E3-514B-897D-B6CFAD197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CF550-D653-D842-BDB4-46A867163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33DD9-1CB6-584F-8A35-5B8B68257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315CC-1E09-AE42-80A3-35F9FCD0215E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0656F-A32B-7D4F-9B17-B455B4426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E9E14-5B2A-4649-8920-3A6D7C648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566EA-1FA5-E84A-8262-DFE8BEEA4DE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20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07E72-20AC-B343-9E1F-D9C080E4B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E2F56-23A8-1D44-88C3-EDAC98231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C29A1-F553-2C45-A703-09B06CFBC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315CC-1E09-AE42-80A3-35F9FCD0215E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50F41-F870-5947-936F-3EA1AC5DB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91F65-CA1A-2F42-B87F-CAE7F28E7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566EA-1FA5-E84A-8262-DFE8BEEA4DE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116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3863B-244A-754A-9C4E-741343A4D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3A604-912D-5D43-B386-1604CA81DC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119ACC-94D0-4047-A273-742D8DCBB3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B5A461-5DB7-C04D-AC33-30D16DFE9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315CC-1E09-AE42-80A3-35F9FCD0215E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10BB7D-1CD1-DB40-B179-477D5D55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3CBC1-8E8F-744E-BC2F-DA9D725B6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566EA-1FA5-E84A-8262-DFE8BEEA4DE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409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B330D-28D5-C346-9878-89B1BA85D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F8447-759A-6E4D-8ED0-24050EA6E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85027E-B719-4C48-966D-125C376B10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C83501-CA80-0347-ABE5-902B7D80E2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57BF47-39B9-8448-8705-95998E948A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1AB7B9-FDD8-E544-954C-03F5811EB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315CC-1E09-AE42-80A3-35F9FCD0215E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1AA262-EBB0-494A-9828-B02C3904E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8BD12F-B90C-1F49-827E-D0C99F586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566EA-1FA5-E84A-8262-DFE8BEEA4DE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544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B5DEF-400D-0045-8B1A-EE39A3833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D7EE65-BDD7-9445-B911-3530A27A3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315CC-1E09-AE42-80A3-35F9FCD0215E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076A3F-0996-1D4B-8415-D7704720E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820AD9-E914-7D40-BBF0-B121F06A9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566EA-1FA5-E84A-8262-DFE8BEEA4DE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224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817ACB-CEA2-9D49-94BD-E99E91A63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315CC-1E09-AE42-80A3-35F9FCD0215E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F42E3D-149C-A446-8A51-445822353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3E0B72-0744-B745-AE45-586DD59D6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566EA-1FA5-E84A-8262-DFE8BEEA4DE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345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0198B-F1C2-824E-AE2A-8D6A5D98C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51756-59E5-E64C-9BB5-2C156017C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48C3E2-E31B-044D-B58F-1B9D662496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846778-22F2-C74F-A49E-B7F64F33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315CC-1E09-AE42-80A3-35F9FCD0215E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5F27A9-1387-CF48-BE02-A4F9AE1B2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D22CB3-AA97-D747-B66B-5F8D3F36D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566EA-1FA5-E84A-8262-DFE8BEEA4DE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298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34367-FC57-C04D-AC31-661CC4B62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F29581-F470-E745-82F7-14B984D5CE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524820-7CBA-6948-802D-EFD2D35EEE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8206B6-AF0A-0A43-AAA9-51C51B4CC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315CC-1E09-AE42-80A3-35F9FCD0215E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D4A7F-9A7A-EE4B-B46F-9A4F9B7D9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E6FB0D-DA3B-3B45-B5CB-83E44A7B2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566EA-1FA5-E84A-8262-DFE8BEEA4DE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426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1021C7-C60D-3C46-8851-8EBCE2C97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28497B-4798-3C4F-9DCE-CD87EAF8F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68017-E162-114E-A794-BDB559E4BA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315CC-1E09-AE42-80A3-35F9FCD0215E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B640C-9602-DE4F-B13F-6AF4CB736D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A5EF3-CD2A-7443-90A4-B9F81835E0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566EA-1FA5-E84A-8262-DFE8BEEA4DE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19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pen.spotify.com/playlist/0MJBni0UzdnML1amikx0Rc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open.spotify.com/playlist/0MJBni0UzdnML1amikx0Rc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qKpbWyb6tg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open.spotify.com/playlist/0MJBni0UzdnML1amikx0Rc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brunaw.com/slides/git-workshop/git-workshop.html#1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brunaw.com/slides/git-workshop/git-workshop.html#1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techbeacon.com/app-dev-testing/10-commandments-navigating-code-reviews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annahensch/Rosanne-SoBA-Internship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3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lides.com/djnavarro/workflow#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.com/djnavarro/workflow#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.com/djnavarro/workflow#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CA4FE-72B4-4E46-8942-0713311096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277" y="-102395"/>
            <a:ext cx="11309445" cy="3802062"/>
          </a:xfrm>
        </p:spPr>
        <p:txBody>
          <a:bodyPr>
            <a:normAutofit/>
          </a:bodyPr>
          <a:lstStyle/>
          <a:p>
            <a:r>
              <a:rPr lang="en-US" sz="8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review with </a:t>
            </a:r>
            <a:br>
              <a:rPr lang="en-US" sz="8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8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 &amp; R</a:t>
            </a:r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D60A99F9-0B25-4395-9416-BC6347F435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772692"/>
            <a:ext cx="9144000" cy="1655762"/>
          </a:xfrm>
        </p:spPr>
        <p:txBody>
          <a:bodyPr>
            <a:normAutofit/>
          </a:bodyPr>
          <a:lstStyle/>
          <a:p>
            <a:r>
              <a:rPr lang="de-DE" sz="3200" dirty="0" err="1">
                <a:solidFill>
                  <a:srgbClr val="92D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Rosanne</a:t>
            </a:r>
            <a:r>
              <a:rPr lang="de-DE" sz="3200" dirty="0">
                <a:solidFill>
                  <a:srgbClr val="92D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de-DE" sz="3200" dirty="0" err="1">
                <a:solidFill>
                  <a:srgbClr val="92D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Timmerman</a:t>
            </a:r>
            <a:r>
              <a:rPr lang="de-DE" sz="3200" dirty="0">
                <a:solidFill>
                  <a:srgbClr val="92D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&amp; Anna Henschel </a:t>
            </a:r>
            <a:endParaRPr lang="en-GB" sz="3200" dirty="0">
              <a:solidFill>
                <a:srgbClr val="92D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D1E780F-F864-4C36-9BA0-D2FC7F76C1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b="16522"/>
          <a:stretch/>
        </p:blipFill>
        <p:spPr>
          <a:xfrm>
            <a:off x="5260432" y="4418393"/>
            <a:ext cx="1671133" cy="139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522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9269844-C4A7-480D-98D2-07A59200C9E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BF572E1-9F25-44C5-81B0-7321AEB6D906}"/>
              </a:ext>
            </a:extLst>
          </p:cNvPr>
          <p:cNvSpPr txBox="1"/>
          <p:nvPr/>
        </p:nvSpPr>
        <p:spPr>
          <a:xfrm>
            <a:off x="3529140" y="888513"/>
            <a:ext cx="99901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dirty="0">
                <a:solidFill>
                  <a:srgbClr val="92D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2. </a:t>
            </a:r>
            <a:r>
              <a:rPr lang="en-GB" sz="6600" dirty="0">
                <a:solidFill>
                  <a:srgbClr val="92D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Intro to git</a:t>
            </a:r>
          </a:p>
        </p:txBody>
      </p:sp>
    </p:spTree>
    <p:extLst>
      <p:ext uri="{BB962C8B-B14F-4D97-AF65-F5344CB8AC3E}">
        <p14:creationId xmlns:p14="http://schemas.microsoft.com/office/powerpoint/2010/main" val="2693496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7">
            <a:extLst>
              <a:ext uri="{FF2B5EF4-FFF2-40B4-BE49-F238E27FC236}">
                <a16:creationId xmlns:a16="http://schemas.microsoft.com/office/drawing/2014/main" id="{C61A7AA8-965B-43B1-AE91-033E6FE9785A}"/>
              </a:ext>
            </a:extLst>
          </p:cNvPr>
          <p:cNvSpPr txBox="1">
            <a:spLocks/>
          </p:cNvSpPr>
          <p:nvPr/>
        </p:nvSpPr>
        <p:spPr>
          <a:xfrm>
            <a:off x="681863" y="1374015"/>
            <a:ext cx="10828273" cy="16557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Git </a:t>
            </a:r>
            <a:r>
              <a:rPr lang="en-GB" sz="4800" dirty="0">
                <a:solidFill>
                  <a:srgbClr val="92D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= the most widely used modern version control system in the world today </a:t>
            </a:r>
          </a:p>
        </p:txBody>
      </p:sp>
      <p:sp>
        <p:nvSpPr>
          <p:cNvPr id="3" name="Untertitel 7">
            <a:extLst>
              <a:ext uri="{FF2B5EF4-FFF2-40B4-BE49-F238E27FC236}">
                <a16:creationId xmlns:a16="http://schemas.microsoft.com/office/drawing/2014/main" id="{2B48B7FA-9BDB-4A92-BD5E-A7C7A680CF9D}"/>
              </a:ext>
            </a:extLst>
          </p:cNvPr>
          <p:cNvSpPr txBox="1">
            <a:spLocks/>
          </p:cNvSpPr>
          <p:nvPr/>
        </p:nvSpPr>
        <p:spPr>
          <a:xfrm>
            <a:off x="681864" y="3993844"/>
            <a:ext cx="10697644" cy="165576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54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Github</a:t>
            </a:r>
            <a:r>
              <a:rPr lang="en-GB" sz="5400" dirty="0">
                <a:solidFill>
                  <a:srgbClr val="92D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= a web-based hosting service for version control using git</a:t>
            </a:r>
          </a:p>
        </p:txBody>
      </p:sp>
    </p:spTree>
    <p:extLst>
      <p:ext uri="{BB962C8B-B14F-4D97-AF65-F5344CB8AC3E}">
        <p14:creationId xmlns:p14="http://schemas.microsoft.com/office/powerpoint/2010/main" val="380868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1158428-FC8B-4408-9E9B-1357F7436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891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4315217-6056-4E35-947B-7BFC52D18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32559" cy="134418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BC660CE-3E1D-4994-8D5B-353E83A04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922" y="684178"/>
            <a:ext cx="9181478" cy="5530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C1475D66-E089-4043-BA70-09D6EF845330}"/>
              </a:ext>
            </a:extLst>
          </p:cNvPr>
          <p:cNvSpPr/>
          <p:nvPr/>
        </p:nvSpPr>
        <p:spPr>
          <a:xfrm>
            <a:off x="6095999" y="6386731"/>
            <a:ext cx="5945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92D05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https://open.spotify.com/playlist/0MJBni0UzdnML1amikx0Rc</a:t>
            </a:r>
            <a:r>
              <a:rPr lang="en-GB" dirty="0">
                <a:solidFill>
                  <a:srgbClr val="92D050"/>
                </a:solidFill>
              </a:rPr>
              <a:t>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6467B38-61F8-412B-91DB-BBB975BFEDCC}"/>
              </a:ext>
            </a:extLst>
          </p:cNvPr>
          <p:cNvSpPr/>
          <p:nvPr/>
        </p:nvSpPr>
        <p:spPr>
          <a:xfrm>
            <a:off x="1988458" y="5747658"/>
            <a:ext cx="2104571" cy="438175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489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1475D66-E089-4043-BA70-09D6EF845330}"/>
              </a:ext>
            </a:extLst>
          </p:cNvPr>
          <p:cNvSpPr/>
          <p:nvPr/>
        </p:nvSpPr>
        <p:spPr>
          <a:xfrm>
            <a:off x="6095999" y="6386731"/>
            <a:ext cx="5945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92D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https://open.spotify.com/playlist/0MJBni0UzdnML1amikx0Rc</a:t>
            </a:r>
            <a:r>
              <a:rPr lang="en-GB" dirty="0">
                <a:solidFill>
                  <a:srgbClr val="92D050"/>
                </a:solidFill>
              </a:rPr>
              <a:t> </a:t>
            </a:r>
          </a:p>
        </p:txBody>
      </p:sp>
      <p:pic>
        <p:nvPicPr>
          <p:cNvPr id="7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443FD4-2F8B-41AA-9D36-A0357A370D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37"/>
          <a:stretch/>
        </p:blipFill>
        <p:spPr>
          <a:xfrm>
            <a:off x="769257" y="3429000"/>
            <a:ext cx="10308654" cy="1343847"/>
          </a:xfrm>
          <a:prstGeom prst="rect">
            <a:avLst/>
          </a:prstGeom>
        </p:spPr>
      </p:pic>
      <p:sp>
        <p:nvSpPr>
          <p:cNvPr id="8" name="Untertitel 7">
            <a:extLst>
              <a:ext uri="{FF2B5EF4-FFF2-40B4-BE49-F238E27FC236}">
                <a16:creationId xmlns:a16="http://schemas.microsoft.com/office/drawing/2014/main" id="{D3BCF35B-990C-41E6-BA6A-BFA50D166E37}"/>
              </a:ext>
            </a:extLst>
          </p:cNvPr>
          <p:cNvSpPr txBox="1">
            <a:spLocks/>
          </p:cNvSpPr>
          <p:nvPr/>
        </p:nvSpPr>
        <p:spPr>
          <a:xfrm>
            <a:off x="652527" y="1419412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>
                <a:solidFill>
                  <a:srgbClr val="92D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unexpected poetic side of git: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A380C17-181B-4BF1-B80F-4E6256578768}"/>
              </a:ext>
            </a:extLst>
          </p:cNvPr>
          <p:cNvSpPr/>
          <p:nvPr/>
        </p:nvSpPr>
        <p:spPr>
          <a:xfrm>
            <a:off x="769257" y="4363701"/>
            <a:ext cx="5457372" cy="438175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971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C00DE5C-6FD4-4B50-9DB6-896EBBCFB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2336"/>
            <a:ext cx="12192000" cy="5513871"/>
          </a:xfrm>
          <a:prstGeom prst="rect">
            <a:avLst/>
          </a:prstGeom>
        </p:spPr>
      </p:pic>
      <p:sp>
        <p:nvSpPr>
          <p:cNvPr id="4" name="Untertitel 7">
            <a:extLst>
              <a:ext uri="{FF2B5EF4-FFF2-40B4-BE49-F238E27FC236}">
                <a16:creationId xmlns:a16="http://schemas.microsoft.com/office/drawing/2014/main" id="{60E2A14B-2200-46F4-9D2A-0D0F9F450449}"/>
              </a:ext>
            </a:extLst>
          </p:cNvPr>
          <p:cNvSpPr txBox="1">
            <a:spLocks/>
          </p:cNvSpPr>
          <p:nvPr/>
        </p:nvSpPr>
        <p:spPr>
          <a:xfrm>
            <a:off x="177496" y="0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>
                <a:solidFill>
                  <a:srgbClr val="92D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 is a repo: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0A985F5-4294-4DEF-BB6C-21EBA42B255C}"/>
              </a:ext>
            </a:extLst>
          </p:cNvPr>
          <p:cNvSpPr/>
          <p:nvPr/>
        </p:nvSpPr>
        <p:spPr>
          <a:xfrm>
            <a:off x="1901372" y="2072897"/>
            <a:ext cx="1814285" cy="438175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009B89B-7B67-484A-A41A-365F1DCA4EB1}"/>
              </a:ext>
            </a:extLst>
          </p:cNvPr>
          <p:cNvSpPr txBox="1"/>
          <p:nvPr/>
        </p:nvSpPr>
        <p:spPr>
          <a:xfrm>
            <a:off x="3715657" y="1907263"/>
            <a:ext cx="99901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 description</a:t>
            </a:r>
          </a:p>
        </p:txBody>
      </p:sp>
    </p:spTree>
    <p:extLst>
      <p:ext uri="{BB962C8B-B14F-4D97-AF65-F5344CB8AC3E}">
        <p14:creationId xmlns:p14="http://schemas.microsoft.com/office/powerpoint/2010/main" val="409361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C00DE5C-6FD4-4B50-9DB6-896EBBCFB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2336"/>
            <a:ext cx="12192000" cy="5513871"/>
          </a:xfrm>
          <a:prstGeom prst="rect">
            <a:avLst/>
          </a:prstGeom>
        </p:spPr>
      </p:pic>
      <p:sp>
        <p:nvSpPr>
          <p:cNvPr id="4" name="Untertitel 7">
            <a:extLst>
              <a:ext uri="{FF2B5EF4-FFF2-40B4-BE49-F238E27FC236}">
                <a16:creationId xmlns:a16="http://schemas.microsoft.com/office/drawing/2014/main" id="{60E2A14B-2200-46F4-9D2A-0D0F9F450449}"/>
              </a:ext>
            </a:extLst>
          </p:cNvPr>
          <p:cNvSpPr txBox="1">
            <a:spLocks/>
          </p:cNvSpPr>
          <p:nvPr/>
        </p:nvSpPr>
        <p:spPr>
          <a:xfrm>
            <a:off x="177496" y="0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>
                <a:solidFill>
                  <a:srgbClr val="92D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 is a repo: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0A985F5-4294-4DEF-BB6C-21EBA42B255C}"/>
              </a:ext>
            </a:extLst>
          </p:cNvPr>
          <p:cNvSpPr/>
          <p:nvPr/>
        </p:nvSpPr>
        <p:spPr>
          <a:xfrm>
            <a:off x="3842353" y="3612543"/>
            <a:ext cx="6099933" cy="2653664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009B89B-7B67-484A-A41A-365F1DCA4EB1}"/>
              </a:ext>
            </a:extLst>
          </p:cNvPr>
          <p:cNvSpPr txBox="1"/>
          <p:nvPr/>
        </p:nvSpPr>
        <p:spPr>
          <a:xfrm>
            <a:off x="4749496" y="4366253"/>
            <a:ext cx="99901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commits = changes</a:t>
            </a:r>
          </a:p>
        </p:txBody>
      </p:sp>
    </p:spTree>
    <p:extLst>
      <p:ext uri="{BB962C8B-B14F-4D97-AF65-F5344CB8AC3E}">
        <p14:creationId xmlns:p14="http://schemas.microsoft.com/office/powerpoint/2010/main" val="1236617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C00DE5C-6FD4-4B50-9DB6-896EBBCFB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2336"/>
            <a:ext cx="12192000" cy="5513871"/>
          </a:xfrm>
          <a:prstGeom prst="rect">
            <a:avLst/>
          </a:prstGeom>
        </p:spPr>
      </p:pic>
      <p:sp>
        <p:nvSpPr>
          <p:cNvPr id="4" name="Untertitel 7">
            <a:extLst>
              <a:ext uri="{FF2B5EF4-FFF2-40B4-BE49-F238E27FC236}">
                <a16:creationId xmlns:a16="http://schemas.microsoft.com/office/drawing/2014/main" id="{60E2A14B-2200-46F4-9D2A-0D0F9F450449}"/>
              </a:ext>
            </a:extLst>
          </p:cNvPr>
          <p:cNvSpPr txBox="1">
            <a:spLocks/>
          </p:cNvSpPr>
          <p:nvPr/>
        </p:nvSpPr>
        <p:spPr>
          <a:xfrm>
            <a:off x="177496" y="0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>
                <a:solidFill>
                  <a:srgbClr val="92D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 is a repo: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0A985F5-4294-4DEF-BB6C-21EBA42B255C}"/>
              </a:ext>
            </a:extLst>
          </p:cNvPr>
          <p:cNvSpPr/>
          <p:nvPr/>
        </p:nvSpPr>
        <p:spPr>
          <a:xfrm>
            <a:off x="2206171" y="5950857"/>
            <a:ext cx="7736115" cy="315350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009B89B-7B67-484A-A41A-365F1DCA4EB1}"/>
              </a:ext>
            </a:extLst>
          </p:cNvPr>
          <p:cNvSpPr txBox="1"/>
          <p:nvPr/>
        </p:nvSpPr>
        <p:spPr>
          <a:xfrm>
            <a:off x="4224815" y="5178869"/>
            <a:ext cx="99901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 useful long description</a:t>
            </a:r>
          </a:p>
        </p:txBody>
      </p:sp>
    </p:spTree>
    <p:extLst>
      <p:ext uri="{BB962C8B-B14F-4D97-AF65-F5344CB8AC3E}">
        <p14:creationId xmlns:p14="http://schemas.microsoft.com/office/powerpoint/2010/main" val="811427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1FF145A-BFDC-432B-A7F5-8FDE552FC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832" y="1173704"/>
            <a:ext cx="7683895" cy="5410478"/>
          </a:xfrm>
          <a:prstGeom prst="rect">
            <a:avLst/>
          </a:prstGeom>
        </p:spPr>
      </p:pic>
      <p:sp>
        <p:nvSpPr>
          <p:cNvPr id="4" name="Untertitel 7">
            <a:extLst>
              <a:ext uri="{FF2B5EF4-FFF2-40B4-BE49-F238E27FC236}">
                <a16:creationId xmlns:a16="http://schemas.microsoft.com/office/drawing/2014/main" id="{60E2A14B-2200-46F4-9D2A-0D0F9F450449}"/>
              </a:ext>
            </a:extLst>
          </p:cNvPr>
          <p:cNvSpPr txBox="1">
            <a:spLocks/>
          </p:cNvSpPr>
          <p:nvPr/>
        </p:nvSpPr>
        <p:spPr>
          <a:xfrm>
            <a:off x="177496" y="0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>
                <a:solidFill>
                  <a:srgbClr val="92D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 is a repo: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0A985F5-4294-4DEF-BB6C-21EBA42B255C}"/>
              </a:ext>
            </a:extLst>
          </p:cNvPr>
          <p:cNvSpPr/>
          <p:nvPr/>
        </p:nvSpPr>
        <p:spPr>
          <a:xfrm>
            <a:off x="2201832" y="1155225"/>
            <a:ext cx="7736115" cy="315350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009B89B-7B67-484A-A41A-365F1DCA4EB1}"/>
              </a:ext>
            </a:extLst>
          </p:cNvPr>
          <p:cNvSpPr txBox="1"/>
          <p:nvPr/>
        </p:nvSpPr>
        <p:spPr>
          <a:xfrm>
            <a:off x="4457044" y="371270"/>
            <a:ext cx="99901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 useful long description</a:t>
            </a:r>
          </a:p>
        </p:txBody>
      </p:sp>
    </p:spTree>
    <p:extLst>
      <p:ext uri="{BB962C8B-B14F-4D97-AF65-F5344CB8AC3E}">
        <p14:creationId xmlns:p14="http://schemas.microsoft.com/office/powerpoint/2010/main" val="661493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C00DE5C-6FD4-4B50-9DB6-896EBBCFB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2336"/>
            <a:ext cx="12192000" cy="5513871"/>
          </a:xfrm>
          <a:prstGeom prst="rect">
            <a:avLst/>
          </a:prstGeom>
        </p:spPr>
      </p:pic>
      <p:sp>
        <p:nvSpPr>
          <p:cNvPr id="4" name="Untertitel 7">
            <a:extLst>
              <a:ext uri="{FF2B5EF4-FFF2-40B4-BE49-F238E27FC236}">
                <a16:creationId xmlns:a16="http://schemas.microsoft.com/office/drawing/2014/main" id="{60E2A14B-2200-46F4-9D2A-0D0F9F450449}"/>
              </a:ext>
            </a:extLst>
          </p:cNvPr>
          <p:cNvSpPr txBox="1">
            <a:spLocks/>
          </p:cNvSpPr>
          <p:nvPr/>
        </p:nvSpPr>
        <p:spPr>
          <a:xfrm>
            <a:off x="177496" y="0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>
                <a:solidFill>
                  <a:srgbClr val="92D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 is a repo: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0A985F5-4294-4DEF-BB6C-21EBA42B255C}"/>
              </a:ext>
            </a:extLst>
          </p:cNvPr>
          <p:cNvSpPr/>
          <p:nvPr/>
        </p:nvSpPr>
        <p:spPr>
          <a:xfrm>
            <a:off x="2206171" y="3645634"/>
            <a:ext cx="7736115" cy="315350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009B89B-7B67-484A-A41A-365F1DCA4EB1}"/>
              </a:ext>
            </a:extLst>
          </p:cNvPr>
          <p:cNvSpPr txBox="1"/>
          <p:nvPr/>
        </p:nvSpPr>
        <p:spPr>
          <a:xfrm>
            <a:off x="6547101" y="3941148"/>
            <a:ext cx="99901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Folder with R scripts</a:t>
            </a:r>
          </a:p>
        </p:txBody>
      </p:sp>
    </p:spTree>
    <p:extLst>
      <p:ext uri="{BB962C8B-B14F-4D97-AF65-F5344CB8AC3E}">
        <p14:creationId xmlns:p14="http://schemas.microsoft.com/office/powerpoint/2010/main" val="765649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Zeichnung, Raum enthält.&#10;&#10;Automatisch generierte Beschreibung">
            <a:extLst>
              <a:ext uri="{FF2B5EF4-FFF2-40B4-BE49-F238E27FC236}">
                <a16:creationId xmlns:a16="http://schemas.microsoft.com/office/drawing/2014/main" id="{A92C3486-94B8-439D-851E-3C3A1DECDF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274" t="59502" r="350"/>
          <a:stretch/>
        </p:blipFill>
        <p:spPr>
          <a:xfrm>
            <a:off x="-1787857" y="4080680"/>
            <a:ext cx="13979857" cy="2777319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DBA583AF-A98A-4043-866B-8BB816CBD415}"/>
              </a:ext>
            </a:extLst>
          </p:cNvPr>
          <p:cNvSpPr txBox="1"/>
          <p:nvPr/>
        </p:nvSpPr>
        <p:spPr>
          <a:xfrm>
            <a:off x="645560" y="887169"/>
            <a:ext cx="999016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>
                <a:latin typeface="Aharoni" panose="02010803020104030203" pitchFamily="2" charset="-79"/>
                <a:cs typeface="Aharoni" panose="02010803020104030203" pitchFamily="2" charset="-79"/>
              </a:rPr>
              <a:t>“Code review is like peer review for code.”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47D4A57-4B9A-47CE-8DC4-93CED91DC277}"/>
              </a:ext>
            </a:extLst>
          </p:cNvPr>
          <p:cNvSpPr/>
          <p:nvPr/>
        </p:nvSpPr>
        <p:spPr>
          <a:xfrm>
            <a:off x="645560" y="3339707"/>
            <a:ext cx="5041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92D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https://www.youtube.com/watch?v=6qKpbWyb6tg</a:t>
            </a:r>
            <a:r>
              <a:rPr lang="en-GB" dirty="0">
                <a:solidFill>
                  <a:srgbClr val="92D05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664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tertitel 7">
            <a:extLst>
              <a:ext uri="{FF2B5EF4-FFF2-40B4-BE49-F238E27FC236}">
                <a16:creationId xmlns:a16="http://schemas.microsoft.com/office/drawing/2014/main" id="{60E2A14B-2200-46F4-9D2A-0D0F9F450449}"/>
              </a:ext>
            </a:extLst>
          </p:cNvPr>
          <p:cNvSpPr txBox="1">
            <a:spLocks/>
          </p:cNvSpPr>
          <p:nvPr/>
        </p:nvSpPr>
        <p:spPr>
          <a:xfrm>
            <a:off x="177496" y="0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>
                <a:solidFill>
                  <a:srgbClr val="92D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 is a repo: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607C563-1C79-40F0-9C77-875DE07D1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2336"/>
            <a:ext cx="12192000" cy="5513871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8167DC4-BB84-4922-B4DA-EF9009E20143}"/>
              </a:ext>
            </a:extLst>
          </p:cNvPr>
          <p:cNvSpPr/>
          <p:nvPr/>
        </p:nvSpPr>
        <p:spPr>
          <a:xfrm>
            <a:off x="2743201" y="1683375"/>
            <a:ext cx="899886" cy="421196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942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1475D66-E089-4043-BA70-09D6EF845330}"/>
              </a:ext>
            </a:extLst>
          </p:cNvPr>
          <p:cNvSpPr/>
          <p:nvPr/>
        </p:nvSpPr>
        <p:spPr>
          <a:xfrm>
            <a:off x="6095999" y="6386731"/>
            <a:ext cx="5945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92D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https://open.spotify.com/playlist/0MJBni0UzdnML1amikx0Rc</a:t>
            </a:r>
            <a:r>
              <a:rPr lang="en-GB" dirty="0">
                <a:solidFill>
                  <a:srgbClr val="92D050"/>
                </a:solidFill>
              </a:rPr>
              <a:t>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0F2DD57-16BB-4600-9300-01097DEE28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802"/>
          <a:stretch/>
        </p:blipFill>
        <p:spPr>
          <a:xfrm>
            <a:off x="1741124" y="2714177"/>
            <a:ext cx="8926876" cy="1429645"/>
          </a:xfrm>
          <a:prstGeom prst="rect">
            <a:avLst/>
          </a:prstGeom>
        </p:spPr>
      </p:pic>
      <p:sp>
        <p:nvSpPr>
          <p:cNvPr id="5" name="Untertitel 7">
            <a:extLst>
              <a:ext uri="{FF2B5EF4-FFF2-40B4-BE49-F238E27FC236}">
                <a16:creationId xmlns:a16="http://schemas.microsoft.com/office/drawing/2014/main" id="{23F77DD3-FC32-4923-AA8A-FD43D8598574}"/>
              </a:ext>
            </a:extLst>
          </p:cNvPr>
          <p:cNvSpPr txBox="1">
            <a:spLocks/>
          </p:cNvSpPr>
          <p:nvPr/>
        </p:nvSpPr>
        <p:spPr>
          <a:xfrm>
            <a:off x="177496" y="0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>
                <a:solidFill>
                  <a:srgbClr val="92D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 is a repo:</a:t>
            </a:r>
          </a:p>
        </p:txBody>
      </p:sp>
      <p:pic>
        <p:nvPicPr>
          <p:cNvPr id="3" name="Grafik 2" descr="Ein Bild, das Person, suchend, tragen, haltend enthält.&#10;&#10;Automatisch generierte Beschreibung">
            <a:extLst>
              <a:ext uri="{FF2B5EF4-FFF2-40B4-BE49-F238E27FC236}">
                <a16:creationId xmlns:a16="http://schemas.microsoft.com/office/drawing/2014/main" id="{5DE091E5-EFD8-45E2-A272-228ABB8D8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5226" y="827881"/>
            <a:ext cx="329565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2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CE94F72-B70C-4164-A981-AC49C9752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841" y="1445534"/>
            <a:ext cx="8562318" cy="4837625"/>
          </a:xfrm>
          <a:prstGeom prst="rect">
            <a:avLst/>
          </a:prstGeom>
        </p:spPr>
      </p:pic>
      <p:sp>
        <p:nvSpPr>
          <p:cNvPr id="3" name="Untertitel 7">
            <a:extLst>
              <a:ext uri="{FF2B5EF4-FFF2-40B4-BE49-F238E27FC236}">
                <a16:creationId xmlns:a16="http://schemas.microsoft.com/office/drawing/2014/main" id="{8CD9BE3F-3ED5-46F8-97E4-B3A914052C8C}"/>
              </a:ext>
            </a:extLst>
          </p:cNvPr>
          <p:cNvSpPr txBox="1">
            <a:spLocks/>
          </p:cNvSpPr>
          <p:nvPr/>
        </p:nvSpPr>
        <p:spPr>
          <a:xfrm>
            <a:off x="177496" y="0"/>
            <a:ext cx="11825818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>
                <a:solidFill>
                  <a:srgbClr val="92D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 tutorial walks you through the first steps in git/ </a:t>
            </a:r>
            <a:r>
              <a:rPr lang="en-GB" sz="4800" dirty="0" err="1">
                <a:solidFill>
                  <a:srgbClr val="92D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Github</a:t>
            </a:r>
            <a:r>
              <a:rPr lang="en-GB" sz="4800" dirty="0">
                <a:solidFill>
                  <a:srgbClr val="92D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EA52C9A-E252-4D71-A324-22F6CE3D5908}"/>
              </a:ext>
            </a:extLst>
          </p:cNvPr>
          <p:cNvSpPr/>
          <p:nvPr/>
        </p:nvSpPr>
        <p:spPr>
          <a:xfrm>
            <a:off x="6052774" y="6467288"/>
            <a:ext cx="5950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92D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http://brunaw.com/slides/git-workshop/git-workshop.html#1</a:t>
            </a:r>
            <a:r>
              <a:rPr lang="en-GB" dirty="0">
                <a:solidFill>
                  <a:srgbClr val="92D05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9777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FEA52C9A-E252-4D71-A324-22F6CE3D5908}"/>
              </a:ext>
            </a:extLst>
          </p:cNvPr>
          <p:cNvSpPr/>
          <p:nvPr/>
        </p:nvSpPr>
        <p:spPr>
          <a:xfrm>
            <a:off x="6052774" y="6467288"/>
            <a:ext cx="5950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92D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http://brunaw.com/slides/git-workshop/git-workshop.html#1</a:t>
            </a:r>
            <a:r>
              <a:rPr lang="en-GB" dirty="0">
                <a:solidFill>
                  <a:srgbClr val="92D050"/>
                </a:solidFill>
              </a:rPr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D2E30A0-F3E6-429F-9733-FAC19AA96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060" y="234640"/>
            <a:ext cx="9071428" cy="638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573247B-3D99-4EEF-9B31-2239FFA87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21" y="998633"/>
            <a:ext cx="7760099" cy="5092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1815474-468F-40AA-94F5-F85524300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773" y="801773"/>
            <a:ext cx="6686894" cy="2743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Untertitel 7">
            <a:extLst>
              <a:ext uri="{FF2B5EF4-FFF2-40B4-BE49-F238E27FC236}">
                <a16:creationId xmlns:a16="http://schemas.microsoft.com/office/drawing/2014/main" id="{FFD9A040-A9DF-4296-A02D-58EC3AD133DE}"/>
              </a:ext>
            </a:extLst>
          </p:cNvPr>
          <p:cNvSpPr txBox="1">
            <a:spLocks/>
          </p:cNvSpPr>
          <p:nvPr/>
        </p:nvSpPr>
        <p:spPr>
          <a:xfrm>
            <a:off x="358121" y="170752"/>
            <a:ext cx="11825818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 err="1">
                <a:solidFill>
                  <a:srgbClr val="92D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Github</a:t>
            </a:r>
            <a:r>
              <a:rPr lang="en-GB" sz="4800" dirty="0">
                <a:solidFill>
                  <a:srgbClr val="92D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</a:p>
        </p:txBody>
      </p:sp>
      <p:sp>
        <p:nvSpPr>
          <p:cNvPr id="7" name="Untertitel 7">
            <a:extLst>
              <a:ext uri="{FF2B5EF4-FFF2-40B4-BE49-F238E27FC236}">
                <a16:creationId xmlns:a16="http://schemas.microsoft.com/office/drawing/2014/main" id="{11F3CA98-19E9-4634-B482-C596A3192E17}"/>
              </a:ext>
            </a:extLst>
          </p:cNvPr>
          <p:cNvSpPr txBox="1">
            <a:spLocks/>
          </p:cNvSpPr>
          <p:nvPr/>
        </p:nvSpPr>
        <p:spPr>
          <a:xfrm>
            <a:off x="4647092" y="34000"/>
            <a:ext cx="11825818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>
                <a:solidFill>
                  <a:srgbClr val="92D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My PC:</a:t>
            </a:r>
          </a:p>
        </p:txBody>
      </p:sp>
    </p:spTree>
    <p:extLst>
      <p:ext uri="{BB962C8B-B14F-4D97-AF65-F5344CB8AC3E}">
        <p14:creationId xmlns:p14="http://schemas.microsoft.com/office/powerpoint/2010/main" val="80593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7">
            <a:extLst>
              <a:ext uri="{FF2B5EF4-FFF2-40B4-BE49-F238E27FC236}">
                <a16:creationId xmlns:a16="http://schemas.microsoft.com/office/drawing/2014/main" id="{FFD9A040-A9DF-4296-A02D-58EC3AD133DE}"/>
              </a:ext>
            </a:extLst>
          </p:cNvPr>
          <p:cNvSpPr txBox="1">
            <a:spLocks/>
          </p:cNvSpPr>
          <p:nvPr/>
        </p:nvSpPr>
        <p:spPr>
          <a:xfrm>
            <a:off x="366182" y="448469"/>
            <a:ext cx="11825818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>
                <a:solidFill>
                  <a:srgbClr val="92D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Top advice: keep calm</a:t>
            </a:r>
          </a:p>
        </p:txBody>
      </p:sp>
      <p:pic>
        <p:nvPicPr>
          <p:cNvPr id="5" name="Grafik 4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23C6FF92-8298-4279-80E3-90D068176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0" y="1276350"/>
            <a:ext cx="43815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62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9269844-C4A7-480D-98D2-07A59200C9E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BF572E1-9F25-44C5-81B0-7321AEB6D906}"/>
              </a:ext>
            </a:extLst>
          </p:cNvPr>
          <p:cNvSpPr txBox="1"/>
          <p:nvPr/>
        </p:nvSpPr>
        <p:spPr>
          <a:xfrm>
            <a:off x="2905026" y="862626"/>
            <a:ext cx="999016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>
                <a:solidFill>
                  <a:srgbClr val="92D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3. </a:t>
            </a:r>
            <a:r>
              <a:rPr lang="en-GB" sz="6600" dirty="0">
                <a:solidFill>
                  <a:srgbClr val="92D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Best practices</a:t>
            </a:r>
          </a:p>
        </p:txBody>
      </p:sp>
    </p:spTree>
    <p:extLst>
      <p:ext uri="{BB962C8B-B14F-4D97-AF65-F5344CB8AC3E}">
        <p14:creationId xmlns:p14="http://schemas.microsoft.com/office/powerpoint/2010/main" val="28017754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28718459-940B-4934-8CD2-29211FD0C5B6}"/>
              </a:ext>
            </a:extLst>
          </p:cNvPr>
          <p:cNvSpPr txBox="1"/>
          <p:nvPr/>
        </p:nvSpPr>
        <p:spPr>
          <a:xfrm>
            <a:off x="261257" y="6342743"/>
            <a:ext cx="9811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92D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https://techbeacon.com/app-dev-testing/10-commandments-navigating-code-reviews</a:t>
            </a:r>
            <a:r>
              <a:rPr lang="en-GB" dirty="0">
                <a:solidFill>
                  <a:srgbClr val="92D050"/>
                </a:solidFill>
              </a:rPr>
              <a:t> </a:t>
            </a:r>
          </a:p>
        </p:txBody>
      </p:sp>
      <p:sp>
        <p:nvSpPr>
          <p:cNvPr id="3" name="Untertitel 7">
            <a:extLst>
              <a:ext uri="{FF2B5EF4-FFF2-40B4-BE49-F238E27FC236}">
                <a16:creationId xmlns:a16="http://schemas.microsoft.com/office/drawing/2014/main" id="{3E4E2FB2-2D62-4BB7-89DB-B4406FF7A50C}"/>
              </a:ext>
            </a:extLst>
          </p:cNvPr>
          <p:cNvSpPr txBox="1">
            <a:spLocks/>
          </p:cNvSpPr>
          <p:nvPr/>
        </p:nvSpPr>
        <p:spPr>
          <a:xfrm>
            <a:off x="366182" y="448469"/>
            <a:ext cx="11825818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>
                <a:solidFill>
                  <a:srgbClr val="92D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Tips (pretty much the same as scientific peer review)</a:t>
            </a:r>
          </a:p>
        </p:txBody>
      </p:sp>
      <p:sp>
        <p:nvSpPr>
          <p:cNvPr id="4" name="Untertitel 7">
            <a:extLst>
              <a:ext uri="{FF2B5EF4-FFF2-40B4-BE49-F238E27FC236}">
                <a16:creationId xmlns:a16="http://schemas.microsoft.com/office/drawing/2014/main" id="{58576A6B-8159-422C-8971-2686481D4665}"/>
              </a:ext>
            </a:extLst>
          </p:cNvPr>
          <p:cNvSpPr txBox="1">
            <a:spLocks/>
          </p:cNvSpPr>
          <p:nvPr/>
        </p:nvSpPr>
        <p:spPr>
          <a:xfrm>
            <a:off x="366182" y="2256630"/>
            <a:ext cx="11825818" cy="3752283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-914400">
              <a:buAutoNum type="arabicPeriod"/>
            </a:pPr>
            <a:r>
              <a:rPr lang="en-GB" sz="4800" dirty="0">
                <a:solidFill>
                  <a:srgbClr val="92D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Don’t take it personally</a:t>
            </a:r>
          </a:p>
          <a:p>
            <a:pPr marL="914400" indent="-914400">
              <a:buAutoNum type="arabicPeriod"/>
            </a:pPr>
            <a:r>
              <a:rPr lang="en-GB" sz="4800" dirty="0">
                <a:solidFill>
                  <a:srgbClr val="92D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Don’t marry your code</a:t>
            </a:r>
          </a:p>
          <a:p>
            <a:pPr marL="914400" indent="-914400">
              <a:buAutoNum type="arabicPeriod"/>
            </a:pPr>
            <a:r>
              <a:rPr lang="en-GB" sz="4800" dirty="0">
                <a:solidFill>
                  <a:srgbClr val="92D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 all feedback</a:t>
            </a:r>
          </a:p>
          <a:p>
            <a:pPr marL="914400" indent="-914400">
              <a:buAutoNum type="arabicPeriod"/>
            </a:pPr>
            <a:r>
              <a:rPr lang="en-GB" sz="4800" dirty="0">
                <a:solidFill>
                  <a:srgbClr val="92D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Articulate why you made certain choices</a:t>
            </a:r>
          </a:p>
          <a:p>
            <a:pPr marL="914400" indent="-914400">
              <a:buAutoNum type="arabicPeriod"/>
            </a:pPr>
            <a:r>
              <a:rPr lang="en-GB" sz="4800" dirty="0">
                <a:solidFill>
                  <a:srgbClr val="92D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Be willing to compromise</a:t>
            </a:r>
          </a:p>
          <a:p>
            <a:pPr marL="914400" indent="-914400">
              <a:buAutoNum type="arabicPeriod"/>
            </a:pPr>
            <a:r>
              <a:rPr lang="en-GB" sz="4800" dirty="0">
                <a:solidFill>
                  <a:srgbClr val="92D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Contribute to others code reviews</a:t>
            </a:r>
          </a:p>
          <a:p>
            <a:pPr marL="914400" indent="-914400">
              <a:buAutoNum type="arabicPeriod"/>
            </a:pPr>
            <a:r>
              <a:rPr lang="en-GB" sz="4800" dirty="0">
                <a:solidFill>
                  <a:srgbClr val="92D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Thou shalt treat submitters how thou would like to be treated</a:t>
            </a:r>
          </a:p>
          <a:p>
            <a:pPr marL="914400" indent="-914400">
              <a:buAutoNum type="arabicPeriod"/>
            </a:pPr>
            <a:r>
              <a:rPr lang="en-GB" sz="4800" dirty="0">
                <a:solidFill>
                  <a:srgbClr val="92D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Thou shalt not be intimidated by the number of comments</a:t>
            </a:r>
          </a:p>
          <a:p>
            <a:pPr marL="914400" indent="-914400">
              <a:buFont typeface="Arial" panose="020B0604020202020204" pitchFamily="34" charset="0"/>
              <a:buAutoNum type="arabicPeriod"/>
            </a:pPr>
            <a:r>
              <a:rPr lang="en-GB" sz="4800" b="1" dirty="0">
                <a:solidFill>
                  <a:srgbClr val="92D050"/>
                </a:solidFill>
              </a:rPr>
              <a:t>Thou shalt not repeat the same mistakes</a:t>
            </a:r>
          </a:p>
          <a:p>
            <a:pPr marL="914400" indent="-914400">
              <a:buFont typeface="Arial" panose="020B0604020202020204" pitchFamily="34" charset="0"/>
              <a:buAutoNum type="arabicPeriod"/>
            </a:pPr>
            <a:r>
              <a:rPr lang="en-GB" sz="4800" b="1" dirty="0">
                <a:solidFill>
                  <a:srgbClr val="92D050"/>
                </a:solidFill>
              </a:rPr>
              <a:t>Thou shalt embrace the nits</a:t>
            </a:r>
          </a:p>
          <a:p>
            <a:pPr marL="914400" indent="-914400">
              <a:buAutoNum type="arabicPeriod"/>
            </a:pPr>
            <a:endParaRPr lang="en-GB" sz="4800" dirty="0">
              <a:solidFill>
                <a:srgbClr val="92D0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205461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9269844-C4A7-480D-98D2-07A59200C9E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BF572E1-9F25-44C5-81B0-7321AEB6D906}"/>
              </a:ext>
            </a:extLst>
          </p:cNvPr>
          <p:cNvSpPr txBox="1"/>
          <p:nvPr/>
        </p:nvSpPr>
        <p:spPr>
          <a:xfrm>
            <a:off x="2382511" y="888513"/>
            <a:ext cx="99901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dirty="0">
                <a:solidFill>
                  <a:srgbClr val="92D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3. </a:t>
            </a:r>
            <a:r>
              <a:rPr lang="en-GB" sz="6600" dirty="0">
                <a:solidFill>
                  <a:srgbClr val="92D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Code review demo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BE3BE1C-771D-4FA8-BE5B-28A3D1064717}"/>
              </a:ext>
            </a:extLst>
          </p:cNvPr>
          <p:cNvSpPr/>
          <p:nvPr/>
        </p:nvSpPr>
        <p:spPr>
          <a:xfrm>
            <a:off x="2773535" y="5784821"/>
            <a:ext cx="5657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92D05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https://github.com/annahensch/Rosanne-SoBA-Internship</a:t>
            </a:r>
            <a:r>
              <a:rPr lang="en-GB" dirty="0">
                <a:solidFill>
                  <a:srgbClr val="92D05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02793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9269844-C4A7-480D-98D2-07A59200C9E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BF572E1-9F25-44C5-81B0-7321AEB6D906}"/>
              </a:ext>
            </a:extLst>
          </p:cNvPr>
          <p:cNvSpPr txBox="1"/>
          <p:nvPr/>
        </p:nvSpPr>
        <p:spPr>
          <a:xfrm>
            <a:off x="1968174" y="934063"/>
            <a:ext cx="99901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dirty="0">
                <a:solidFill>
                  <a:srgbClr val="92D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4. </a:t>
            </a:r>
            <a:r>
              <a:rPr lang="en-GB" sz="6600" dirty="0">
                <a:solidFill>
                  <a:srgbClr val="92D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Concluding thoughts</a:t>
            </a:r>
          </a:p>
        </p:txBody>
      </p:sp>
    </p:spTree>
    <p:extLst>
      <p:ext uri="{BB962C8B-B14F-4D97-AF65-F5344CB8AC3E}">
        <p14:creationId xmlns:p14="http://schemas.microsoft.com/office/powerpoint/2010/main" val="2051802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9269844-C4A7-480D-98D2-07A59200C9E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BF572E1-9F25-44C5-81B0-7321AEB6D906}"/>
              </a:ext>
            </a:extLst>
          </p:cNvPr>
          <p:cNvSpPr txBox="1"/>
          <p:nvPr/>
        </p:nvSpPr>
        <p:spPr>
          <a:xfrm>
            <a:off x="818143" y="728855"/>
            <a:ext cx="999016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b="1" dirty="0">
                <a:solidFill>
                  <a:srgbClr val="92D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1. </a:t>
            </a:r>
            <a:r>
              <a:rPr lang="en-GB" sz="6600" b="1" dirty="0">
                <a:solidFill>
                  <a:srgbClr val="92D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Why do code review?</a:t>
            </a:r>
          </a:p>
        </p:txBody>
      </p:sp>
    </p:spTree>
    <p:extLst>
      <p:ext uri="{BB962C8B-B14F-4D97-AF65-F5344CB8AC3E}">
        <p14:creationId xmlns:p14="http://schemas.microsoft.com/office/powerpoint/2010/main" val="8245493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>
            <a:extLst>
              <a:ext uri="{FF2B5EF4-FFF2-40B4-BE49-F238E27FC236}">
                <a16:creationId xmlns:a16="http://schemas.microsoft.com/office/drawing/2014/main" id="{5063F9EE-1A79-4477-B08B-BC127FF24B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4706509"/>
              </p:ext>
            </p:extLst>
          </p:nvPr>
        </p:nvGraphicFramePr>
        <p:xfrm>
          <a:off x="1445914" y="614590"/>
          <a:ext cx="9300172" cy="52346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Bitmap Image" r:id="rId3" imgW="4444920" imgH="2502000" progId="Paint.Picture">
                  <p:embed/>
                </p:oleObj>
              </mc:Choice>
              <mc:Fallback>
                <p:oleObj name="Bitmap Image" r:id="rId3" imgW="4444920" imgH="25020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45914" y="614590"/>
                        <a:ext cx="9300172" cy="52346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43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129D687-7FB0-4D91-8C0A-E2570B6D1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319" y="1371494"/>
            <a:ext cx="8979361" cy="4115011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0E585670-6AB0-4AAC-BACC-055533CE2C8C}"/>
              </a:ext>
            </a:extLst>
          </p:cNvPr>
          <p:cNvSpPr/>
          <p:nvPr/>
        </p:nvSpPr>
        <p:spPr>
          <a:xfrm>
            <a:off x="8095622" y="6359009"/>
            <a:ext cx="4096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92D05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https://slides.com/djnavarro/workflow#/</a:t>
            </a:r>
            <a:r>
              <a:rPr lang="en-GB" dirty="0">
                <a:solidFill>
                  <a:srgbClr val="92D050"/>
                </a:solidFill>
              </a:rPr>
              <a:t> </a:t>
            </a:r>
          </a:p>
        </p:txBody>
      </p:sp>
      <p:sp>
        <p:nvSpPr>
          <p:cNvPr id="4" name="Untertitel 7">
            <a:extLst>
              <a:ext uri="{FF2B5EF4-FFF2-40B4-BE49-F238E27FC236}">
                <a16:creationId xmlns:a16="http://schemas.microsoft.com/office/drawing/2014/main" id="{07D35B1A-48C5-42E6-8288-2B01425DDB7E}"/>
              </a:ext>
            </a:extLst>
          </p:cNvPr>
          <p:cNvSpPr txBox="1">
            <a:spLocks/>
          </p:cNvSpPr>
          <p:nvPr/>
        </p:nvSpPr>
        <p:spPr>
          <a:xfrm>
            <a:off x="391270" y="272784"/>
            <a:ext cx="11307244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>
                <a:solidFill>
                  <a:srgbClr val="92D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Transitioning the workflow.</a:t>
            </a:r>
          </a:p>
        </p:txBody>
      </p:sp>
    </p:spTree>
    <p:extLst>
      <p:ext uri="{BB962C8B-B14F-4D97-AF65-F5344CB8AC3E}">
        <p14:creationId xmlns:p14="http://schemas.microsoft.com/office/powerpoint/2010/main" val="3492957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129D687-7FB0-4D91-8C0A-E2570B6D1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70" y="258247"/>
            <a:ext cx="4278934" cy="1960926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0E585670-6AB0-4AAC-BACC-055533CE2C8C}"/>
              </a:ext>
            </a:extLst>
          </p:cNvPr>
          <p:cNvSpPr/>
          <p:nvPr/>
        </p:nvSpPr>
        <p:spPr>
          <a:xfrm>
            <a:off x="8095622" y="6359009"/>
            <a:ext cx="4096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92D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https://slides.com/djnavarro/workflow#/</a:t>
            </a:r>
            <a:r>
              <a:rPr lang="en-GB" dirty="0">
                <a:solidFill>
                  <a:srgbClr val="92D050"/>
                </a:solidFill>
              </a:rPr>
              <a:t> </a:t>
            </a:r>
          </a:p>
        </p:txBody>
      </p:sp>
      <p:pic>
        <p:nvPicPr>
          <p:cNvPr id="4" name="Grafik 3" descr="Ein Bild, das Person, drinnen, Decke, Personen enthält.&#10;&#10;Automatisch generierte Beschreibung">
            <a:extLst>
              <a:ext uri="{FF2B5EF4-FFF2-40B4-BE49-F238E27FC236}">
                <a16:creationId xmlns:a16="http://schemas.microsoft.com/office/drawing/2014/main" id="{935D7AAD-099F-48BB-9B83-0C73580E7A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379" y="258247"/>
            <a:ext cx="5926238" cy="5926238"/>
          </a:xfrm>
          <a:prstGeom prst="rect">
            <a:avLst/>
          </a:prstGeom>
        </p:spPr>
      </p:pic>
      <p:sp>
        <p:nvSpPr>
          <p:cNvPr id="5" name="Untertitel 7">
            <a:extLst>
              <a:ext uri="{FF2B5EF4-FFF2-40B4-BE49-F238E27FC236}">
                <a16:creationId xmlns:a16="http://schemas.microsoft.com/office/drawing/2014/main" id="{B4EF9283-5B25-4B5E-B794-C01B29FC271F}"/>
              </a:ext>
            </a:extLst>
          </p:cNvPr>
          <p:cNvSpPr txBox="1">
            <a:spLocks/>
          </p:cNvSpPr>
          <p:nvPr/>
        </p:nvSpPr>
        <p:spPr>
          <a:xfrm>
            <a:off x="3163498" y="6231338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3200" dirty="0">
                <a:solidFill>
                  <a:srgbClr val="92D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#ResBazSydney19</a:t>
            </a:r>
          </a:p>
        </p:txBody>
      </p:sp>
    </p:spTree>
    <p:extLst>
      <p:ext uri="{BB962C8B-B14F-4D97-AF65-F5344CB8AC3E}">
        <p14:creationId xmlns:p14="http://schemas.microsoft.com/office/powerpoint/2010/main" val="281447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129D687-7FB0-4D91-8C0A-E2570B6D1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70" y="258247"/>
            <a:ext cx="4278934" cy="1960926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0E585670-6AB0-4AAC-BACC-055533CE2C8C}"/>
              </a:ext>
            </a:extLst>
          </p:cNvPr>
          <p:cNvSpPr/>
          <p:nvPr/>
        </p:nvSpPr>
        <p:spPr>
          <a:xfrm>
            <a:off x="8095622" y="6359009"/>
            <a:ext cx="4096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92D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https://slides.com/djnavarro/workflow#/</a:t>
            </a:r>
            <a:r>
              <a:rPr lang="en-GB" dirty="0">
                <a:solidFill>
                  <a:srgbClr val="92D050"/>
                </a:solidFill>
              </a:rPr>
              <a:t> </a:t>
            </a:r>
          </a:p>
        </p:txBody>
      </p:sp>
      <p:sp>
        <p:nvSpPr>
          <p:cNvPr id="5" name="Untertitel 7">
            <a:extLst>
              <a:ext uri="{FF2B5EF4-FFF2-40B4-BE49-F238E27FC236}">
                <a16:creationId xmlns:a16="http://schemas.microsoft.com/office/drawing/2014/main" id="{B4EF9283-5B25-4B5E-B794-C01B29FC271F}"/>
              </a:ext>
            </a:extLst>
          </p:cNvPr>
          <p:cNvSpPr txBox="1">
            <a:spLocks/>
          </p:cNvSpPr>
          <p:nvPr/>
        </p:nvSpPr>
        <p:spPr>
          <a:xfrm>
            <a:off x="3163498" y="6231338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3200" dirty="0">
                <a:solidFill>
                  <a:srgbClr val="92D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#ResBazSydney19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1331A33-2293-40F5-854D-AE6B612D9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6504" y="802145"/>
            <a:ext cx="7008940" cy="505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879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52E8A89-C8F9-4166-AFEC-5BACF61E9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963" y="1703704"/>
            <a:ext cx="8064073" cy="47551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Untertitel 7">
            <a:extLst>
              <a:ext uri="{FF2B5EF4-FFF2-40B4-BE49-F238E27FC236}">
                <a16:creationId xmlns:a16="http://schemas.microsoft.com/office/drawing/2014/main" id="{981FF035-FE3A-4C7D-A634-0336785EB84C}"/>
              </a:ext>
            </a:extLst>
          </p:cNvPr>
          <p:cNvSpPr txBox="1">
            <a:spLocks/>
          </p:cNvSpPr>
          <p:nvPr/>
        </p:nvSpPr>
        <p:spPr>
          <a:xfrm>
            <a:off x="391270" y="272784"/>
            <a:ext cx="11307244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800" dirty="0">
                <a:solidFill>
                  <a:srgbClr val="92D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Code review can help you be a better scientist</a:t>
            </a:r>
          </a:p>
        </p:txBody>
      </p:sp>
    </p:spTree>
    <p:extLst>
      <p:ext uri="{BB962C8B-B14F-4D97-AF65-F5344CB8AC3E}">
        <p14:creationId xmlns:p14="http://schemas.microsoft.com/office/powerpoint/2010/main" val="2907453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7750FC3-8193-4CCA-84EB-C84868F5F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886" y="150064"/>
            <a:ext cx="8394258" cy="658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887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EF40DBD-5BCE-48EB-BD6C-134773221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26" y="911095"/>
            <a:ext cx="9696948" cy="503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41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387</Words>
  <Application>Microsoft Office PowerPoint</Application>
  <PresentationFormat>Breitbild</PresentationFormat>
  <Paragraphs>59</Paragraphs>
  <Slides>30</Slides>
  <Notes>4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7" baseType="lpstr">
      <vt:lpstr>Aharoni</vt:lpstr>
      <vt:lpstr>Arial</vt:lpstr>
      <vt:lpstr>Calibri</vt:lpstr>
      <vt:lpstr>Calibri Light</vt:lpstr>
      <vt:lpstr>Times New Roman</vt:lpstr>
      <vt:lpstr>Office Theme</vt:lpstr>
      <vt:lpstr>Paintbrush Picture</vt:lpstr>
      <vt:lpstr>Code review with  Git &amp; 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review with Git &amp; R</dc:title>
  <dc:creator>Anna Henschel</dc:creator>
  <cp:lastModifiedBy>Anna Henschel</cp:lastModifiedBy>
  <cp:revision>63</cp:revision>
  <dcterms:created xsi:type="dcterms:W3CDTF">2020-03-18T00:52:45Z</dcterms:created>
  <dcterms:modified xsi:type="dcterms:W3CDTF">2020-03-18T01:59:46Z</dcterms:modified>
</cp:coreProperties>
</file>